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2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83" r:id="rId14"/>
    <p:sldId id="267" r:id="rId15"/>
    <p:sldId id="270" r:id="rId16"/>
    <p:sldId id="269" r:id="rId17"/>
    <p:sldId id="272" r:id="rId18"/>
    <p:sldId id="271" r:id="rId19"/>
    <p:sldId id="273" r:id="rId20"/>
    <p:sldId id="274" r:id="rId21"/>
    <p:sldId id="278" r:id="rId22"/>
    <p:sldId id="275" r:id="rId23"/>
    <p:sldId id="277" r:id="rId24"/>
    <p:sldId id="276" r:id="rId25"/>
    <p:sldId id="279" r:id="rId26"/>
    <p:sldId id="285" r:id="rId27"/>
    <p:sldId id="280" r:id="rId28"/>
    <p:sldId id="286" r:id="rId29"/>
    <p:sldId id="281" r:id="rId30"/>
    <p:sldId id="284" r:id="rId31"/>
    <p:sldId id="287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EFC5-F06A-4327-86D9-BCDC1BAD6C0E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2815-D825-44EA-A5E8-E541DD2DB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430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EFC5-F06A-4327-86D9-BCDC1BAD6C0E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2815-D825-44EA-A5E8-E541DD2DB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790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EFC5-F06A-4327-86D9-BCDC1BAD6C0E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2815-D825-44EA-A5E8-E541DD2DB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3609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EFC5-F06A-4327-86D9-BCDC1BAD6C0E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2815-D825-44EA-A5E8-E541DD2DB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532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EFC5-F06A-4327-86D9-BCDC1BAD6C0E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2815-D825-44EA-A5E8-E541DD2DB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0173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EFC5-F06A-4327-86D9-BCDC1BAD6C0E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2815-D825-44EA-A5E8-E541DD2DB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0202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EFC5-F06A-4327-86D9-BCDC1BAD6C0E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2815-D825-44EA-A5E8-E541DD2DB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077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EFC5-F06A-4327-86D9-BCDC1BAD6C0E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2815-D825-44EA-A5E8-E541DD2DB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5212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EFC5-F06A-4327-86D9-BCDC1BAD6C0E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2815-D825-44EA-A5E8-E541DD2DB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22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EFC5-F06A-4327-86D9-BCDC1BAD6C0E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2815-D825-44EA-A5E8-E541DD2DB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801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EFC5-F06A-4327-86D9-BCDC1BAD6C0E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72815-D825-44EA-A5E8-E541DD2DB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72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BEFC5-F06A-4327-86D9-BCDC1BAD6C0E}" type="datetimeFigureOut">
              <a:rPr lang="pl-PL" smtClean="0"/>
              <a:t>05.03.2023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72815-D825-44EA-A5E8-E541DD2DBE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944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view camera draw with popco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808616" y="968330"/>
            <a:ext cx="60176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i="1" dirty="0" smtClean="0">
                <a:latin typeface="Forte" panose="03060902040502070203" pitchFamily="66" charset="0"/>
              </a:rPr>
              <a:t>SZKOŁA </a:t>
            </a:r>
            <a:endParaRPr lang="pl-PL" sz="6600" i="1" dirty="0" smtClean="0">
              <a:latin typeface="Forte" panose="03060902040502070203" pitchFamily="66" charset="0"/>
            </a:endParaRPr>
          </a:p>
          <a:p>
            <a:r>
              <a:rPr lang="pl-PL" sz="6600" i="1" dirty="0" smtClean="0">
                <a:latin typeface="Forte" panose="03060902040502070203" pitchFamily="66" charset="0"/>
              </a:rPr>
              <a:t>NAD STAWEM- </a:t>
            </a:r>
            <a:endParaRPr lang="pl-PL" sz="6600" i="1" dirty="0" smtClean="0">
              <a:latin typeface="Forte" panose="03060902040502070203" pitchFamily="66" charset="0"/>
            </a:endParaRPr>
          </a:p>
          <a:p>
            <a:r>
              <a:rPr lang="pl-PL" sz="6600" i="1" dirty="0" smtClean="0">
                <a:latin typeface="Forte" panose="03060902040502070203" pitchFamily="66" charset="0"/>
              </a:rPr>
              <a:t>90  </a:t>
            </a:r>
            <a:r>
              <a:rPr lang="pl-PL" sz="6600" i="1" dirty="0" smtClean="0">
                <a:latin typeface="Forte" panose="03060902040502070203" pitchFamily="66" charset="0"/>
              </a:rPr>
              <a:t>LAT HISTORII</a:t>
            </a:r>
            <a:endParaRPr lang="pl-PL" sz="6600" i="1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90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1" descr="osiemlecie_0021.jpg"/>
          <p:cNvPicPr>
            <a:picLocks noChangeAspect="1"/>
          </p:cNvPicPr>
          <p:nvPr/>
        </p:nvPicPr>
        <p:blipFill>
          <a:blip r:embed="rId3"/>
          <a:srcRect l="893"/>
          <a:stretch>
            <a:fillRect/>
          </a:stretch>
        </p:blipFill>
        <p:spPr bwMode="auto">
          <a:xfrm>
            <a:off x="5782753" y="1489166"/>
            <a:ext cx="5186841" cy="349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618309" y="1569546"/>
            <a:ext cx="4737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600" dirty="0" smtClean="0"/>
              <a:t>Czy potrafisz wskazać,</a:t>
            </a:r>
          </a:p>
          <a:p>
            <a:pPr>
              <a:lnSpc>
                <a:spcPct val="150000"/>
              </a:lnSpc>
            </a:pPr>
            <a:r>
              <a:rPr lang="pl-PL" sz="3600" dirty="0" smtClean="0"/>
              <a:t>w którym miejscu zrobiono to zdjęcie budynku naszej szkoły?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250549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78573" y="1096684"/>
            <a:ext cx="65024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Tak wyglądała sala lekcyjna w naszej szkole </a:t>
            </a:r>
            <a:r>
              <a:rPr lang="pl-PL" sz="2000" dirty="0" smtClean="0"/>
              <a:t>w pierwszych latach jej istnienia</a:t>
            </a:r>
            <a:r>
              <a:rPr lang="pl-PL" sz="2000" dirty="0" smtClean="0"/>
              <a:t>. Było to dosyć nowoczesne wnętrze oświatowe. Przy </a:t>
            </a:r>
            <a:r>
              <a:rPr lang="pl-PL" sz="2000" dirty="0" smtClean="0"/>
              <a:t>drzwiach znajduje się piec węglowy ogrzewający pomieszczenie.</a:t>
            </a:r>
          </a:p>
          <a:p>
            <a:r>
              <a:rPr lang="pl-PL" dirty="0" smtClean="0"/>
              <a:t>					</a:t>
            </a:r>
            <a:endParaRPr lang="pl-PL" dirty="0"/>
          </a:p>
        </p:txBody>
      </p:sp>
      <p:pic>
        <p:nvPicPr>
          <p:cNvPr id="6" name="Picture 2" descr="Brak opisu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0"/>
          <a:stretch/>
        </p:blipFill>
        <p:spPr bwMode="auto">
          <a:xfrm>
            <a:off x="8390456" y="2268675"/>
            <a:ext cx="2910530" cy="348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8081554" y="1296739"/>
            <a:ext cx="3528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Ślady po tych piecach odnaleźliśmy podczas remontu w roku 2020. w sali nr 27.</a:t>
            </a:r>
          </a:p>
          <a:p>
            <a:endParaRPr lang="pl-PL" dirty="0"/>
          </a:p>
        </p:txBody>
      </p:sp>
      <p:pic>
        <p:nvPicPr>
          <p:cNvPr id="8" name="Obraz 1" descr="skanuj00011.jpg"/>
          <p:cNvPicPr>
            <a:picLocks noChangeAspect="1"/>
          </p:cNvPicPr>
          <p:nvPr/>
        </p:nvPicPr>
        <p:blipFill>
          <a:blip r:embed="rId5"/>
          <a:srcRect t="2272" r="621"/>
          <a:stretch>
            <a:fillRect/>
          </a:stretch>
        </p:blipFill>
        <p:spPr bwMode="auto">
          <a:xfrm>
            <a:off x="879701" y="2377338"/>
            <a:ext cx="5307739" cy="3622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8958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rak dostępnego opisu zdjęci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49828"/>
            <a:ext cx="5607802" cy="37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35429" y="1462828"/>
            <a:ext cx="52251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/>
              <a:t>Czy wiesz, że film „Szaleństwa panny Ewy” </a:t>
            </a:r>
            <a:r>
              <a:rPr lang="pl-PL" sz="2000" dirty="0" smtClean="0"/>
              <a:t>(akcja toczy się w latach 30-tych XX wieku) został </a:t>
            </a:r>
            <a:r>
              <a:rPr lang="pl-PL" sz="2000" dirty="0" smtClean="0"/>
              <a:t>nakręcony między innymi w naszej szkole</a:t>
            </a:r>
            <a:r>
              <a:rPr lang="pl-PL" sz="2000" dirty="0" smtClean="0"/>
              <a:t>?</a:t>
            </a:r>
          </a:p>
          <a:p>
            <a:pPr>
              <a:lnSpc>
                <a:spcPct val="150000"/>
              </a:lnSpc>
            </a:pPr>
            <a:endParaRPr lang="pl-PL" sz="2000" dirty="0" smtClean="0"/>
          </a:p>
          <a:p>
            <a:pPr>
              <a:lnSpc>
                <a:spcPct val="150000"/>
              </a:lnSpc>
            </a:pPr>
            <a:r>
              <a:rPr lang="pl-PL" sz="2000" dirty="0" smtClean="0"/>
              <a:t> </a:t>
            </a:r>
            <a:r>
              <a:rPr lang="pl-PL" sz="2000" dirty="0" smtClean="0"/>
              <a:t>W filmie wykorzystano tradycyjne</a:t>
            </a:r>
            <a:r>
              <a:rPr lang="pl-PL" sz="2000" dirty="0" smtClean="0"/>
              <a:t> </a:t>
            </a:r>
            <a:r>
              <a:rPr lang="pl-PL" sz="2000" dirty="0" smtClean="0"/>
              <a:t>wnętrze sali </a:t>
            </a:r>
            <a:r>
              <a:rPr lang="pl-PL" sz="2000" dirty="0" smtClean="0"/>
              <a:t>lekcyjnej wraz </a:t>
            </a:r>
            <a:r>
              <a:rPr lang="pl-PL" sz="2000" dirty="0" smtClean="0"/>
              <a:t>z katedrą (biurko nauczyciela</a:t>
            </a:r>
            <a:r>
              <a:rPr lang="pl-PL" sz="2000" dirty="0" smtClean="0"/>
              <a:t>) tak, jak ona wyglądała ok. roku 1938. </a:t>
            </a:r>
            <a:r>
              <a:rPr lang="pl-PL" sz="2000" dirty="0" smtClean="0"/>
              <a:t>Tę scenę nakręcono w sali nr 15</a:t>
            </a:r>
            <a:r>
              <a:rPr lang="pl-PL" sz="2000" dirty="0" smtClean="0"/>
              <a:t>.</a:t>
            </a:r>
            <a:endParaRPr lang="pl-PL" sz="2000" dirty="0" smtClean="0"/>
          </a:p>
        </p:txBody>
      </p:sp>
    </p:spTree>
    <p:extLst>
      <p:ext uri="{BB962C8B-B14F-4D97-AF65-F5344CB8AC3E}">
        <p14:creationId xmlns:p14="http://schemas.microsoft.com/office/powerpoint/2010/main" val="896547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Brak dostępnego opisu zdjęcia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"/>
          <a:stretch/>
        </p:blipFill>
        <p:spPr bwMode="auto">
          <a:xfrm>
            <a:off x="5016137" y="1411636"/>
            <a:ext cx="6008916" cy="41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wal 1"/>
          <p:cNvSpPr/>
          <p:nvPr/>
        </p:nvSpPr>
        <p:spPr>
          <a:xfrm>
            <a:off x="6829698" y="2133600"/>
            <a:ext cx="870857" cy="870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535576" y="1830364"/>
            <a:ext cx="37403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/>
              <a:t>Czy wiesz, która z naszych obecnych nauczycielek zagrała w </a:t>
            </a:r>
            <a:r>
              <a:rPr lang="pl-PL" sz="2000" dirty="0" smtClean="0"/>
              <a:t>filmie Szaleństwa panny Ewy?</a:t>
            </a:r>
            <a:endParaRPr lang="pl-PL" sz="20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31520" y="3770811"/>
            <a:ext cx="2499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Pani Ilona </a:t>
            </a:r>
            <a:r>
              <a:rPr lang="pl-PL" sz="2000" dirty="0" err="1" smtClean="0"/>
              <a:t>Schiele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74545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87678" y="1436915"/>
            <a:ext cx="59566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/>
              <a:t>W dniu </a:t>
            </a:r>
            <a:r>
              <a:rPr lang="pl-PL" sz="2000" u="sng" dirty="0" smtClean="0"/>
              <a:t>12 maja 1935r</a:t>
            </a:r>
            <a:r>
              <a:rPr lang="pl-PL" sz="2000" dirty="0" smtClean="0"/>
              <a:t>. w dniu śmierci Pierwszego </a:t>
            </a:r>
            <a:r>
              <a:rPr lang="pl-PL" sz="2000" u="sng" dirty="0" smtClean="0"/>
              <a:t>Marszałka Polski Józefa Piłsudskiego Rada Pedagogiczna wystąpiła do władz o nadaniu jego imienia naszej szkole.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W budynku umieszczono popiersie patrona szkoły. Znajdowało się ono pod łukiem przy sali nr 18. Wtedy nie było jeszcze tej części, która znajduje się od strony stawu.</a:t>
            </a:r>
            <a:endParaRPr lang="pl-PL" sz="2000" dirty="0"/>
          </a:p>
        </p:txBody>
      </p:sp>
      <p:pic>
        <p:nvPicPr>
          <p:cNvPr id="5" name="Obraz 3" descr="popiers.gi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09805" y="2013275"/>
            <a:ext cx="4585926" cy="2831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44592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foto3.jpg"/>
          <p:cNvPicPr>
            <a:picLocks noChangeAspect="1"/>
          </p:cNvPicPr>
          <p:nvPr/>
        </p:nvPicPr>
        <p:blipFill rotWithShape="1">
          <a:blip r:embed="rId2"/>
          <a:srcRect r="8170"/>
          <a:stretch/>
        </p:blipFill>
        <p:spPr bwMode="auto">
          <a:xfrm>
            <a:off x="1102860" y="480877"/>
            <a:ext cx="6691311" cy="515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Filmstrip Transparen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011886" y="2260266"/>
            <a:ext cx="3591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Rok 1935 - </a:t>
            </a:r>
            <a:r>
              <a:rPr lang="pl-PL" u="sng" dirty="0" smtClean="0"/>
              <a:t>Nauczyciele Szkoły Powszechnej nr 1, obecnie Szkoła Podstawowa nr 94.</a:t>
            </a:r>
          </a:p>
          <a:p>
            <a:r>
              <a:rPr lang="pl-PL" dirty="0" smtClean="0"/>
              <a:t>Pierwszy z prawej strony stoi kierownik Antoni Nowakowski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9719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oże być zdjęciem przedstawiającym 1 osoba, stoi, płaszcz i na świeżym powietrz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284" y="1190897"/>
            <a:ext cx="4199053" cy="447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13045" y="1536174"/>
            <a:ext cx="55821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/>
              <a:t>Czy wiesz, że wokół stawu przy naszej szkole biegnie Aleja Antoniego Nowakowskiego – twórcy naszej szkoły?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Na zdjęciu widoczna jest tabliczka z informacyjna, koło której stoi syn kierownika </a:t>
            </a:r>
            <a:r>
              <a:rPr lang="pl-PL" sz="2000" dirty="0" smtClean="0"/>
              <a:t>Nowakowskiego, </a:t>
            </a:r>
            <a:r>
              <a:rPr lang="pl-PL" sz="2000" dirty="0" smtClean="0"/>
              <a:t>pan </a:t>
            </a:r>
            <a:r>
              <a:rPr lang="pl-PL" sz="2000" u="sng" dirty="0" smtClean="0"/>
              <a:t>Marek Nowakowski </a:t>
            </a:r>
            <a:r>
              <a:rPr lang="pl-PL" sz="2000" dirty="0" smtClean="0"/>
              <a:t>– pisarz, prozaik, autor wielu opowiadań, zawierających wątki z życia Włoch i ich mieszkańców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295825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8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87382" y="1525319"/>
            <a:ext cx="533835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/>
              <a:t>W pierwszych dwóch latach </a:t>
            </a:r>
            <a:r>
              <a:rPr lang="pl-PL" sz="2000" dirty="0" smtClean="0"/>
              <a:t>II Wojny Światowej nauka </a:t>
            </a:r>
            <a:r>
              <a:rPr lang="pl-PL" sz="2000" dirty="0" smtClean="0"/>
              <a:t>ograniczała się do nauki pisania, czytania i trochę liczenia. </a:t>
            </a:r>
            <a:r>
              <a:rPr lang="pl-PL" sz="2000" u="sng" dirty="0" smtClean="0"/>
              <a:t>W latach 1941 – 1944 budynek szkolny zajęty był przez okupacyjne wojsko niemieckie.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Nauka odbywała się w prywatnych domach : przy ulicy Parkowej i przy ulicy Wesołej. Prowadzone było również tajne nauczanie.</a:t>
            </a:r>
          </a:p>
          <a:p>
            <a:endParaRPr lang="pl-PL" dirty="0" smtClean="0"/>
          </a:p>
        </p:txBody>
      </p:sp>
      <p:pic>
        <p:nvPicPr>
          <p:cNvPr id="6" name="Obraz 1" descr="skanuj0013.jpg"/>
          <p:cNvPicPr>
            <a:picLocks noChangeAspect="1"/>
          </p:cNvPicPr>
          <p:nvPr/>
        </p:nvPicPr>
        <p:blipFill rotWithShape="1">
          <a:blip r:embed="rId3"/>
          <a:srcRect l="4018" t="14888" r="3684" b="6903"/>
          <a:stretch/>
        </p:blipFill>
        <p:spPr bwMode="auto">
          <a:xfrm>
            <a:off x="5747656" y="1254035"/>
            <a:ext cx="6038793" cy="357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6429301" y="4833257"/>
            <a:ext cx="4878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 smtClean="0"/>
              <a:t>Nauczycielka Helena Grynkiewicz ze swoją klasą  - </a:t>
            </a:r>
            <a:endParaRPr lang="pl-PL" dirty="0" smtClean="0"/>
          </a:p>
          <a:p>
            <a:pPr algn="ctr"/>
            <a:r>
              <a:rPr lang="pl-PL" dirty="0" smtClean="0"/>
              <a:t>lata  okupacji niemieckiej 1939-1945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1863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6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720316" y="132844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602646" y="1328448"/>
            <a:ext cx="41539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/>
              <a:t>Po </a:t>
            </a:r>
            <a:r>
              <a:rPr lang="pl-PL" sz="2000" dirty="0" smtClean="0"/>
              <a:t>II Wojnie Światowej w roku 1945 </a:t>
            </a:r>
            <a:r>
              <a:rPr lang="pl-PL" sz="2000" dirty="0" smtClean="0"/>
              <a:t>zdewastowany budynek szkolny wyremontowano dzięki pomocy nauczycieli i rodziców. 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W miarę dostępnych środków finansowych wyposażano szkołę       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w ławki, szafy i pomoce naukowe.</a:t>
            </a:r>
          </a:p>
          <a:p>
            <a:pPr>
              <a:lnSpc>
                <a:spcPct val="150000"/>
              </a:lnSpc>
            </a:pPr>
            <a:endParaRPr lang="pl-PL" sz="2000" dirty="0" smtClean="0"/>
          </a:p>
          <a:p>
            <a:pPr>
              <a:lnSpc>
                <a:spcPct val="150000"/>
              </a:lnSpc>
            </a:pPr>
            <a:r>
              <a:rPr lang="pl-PL" sz="2000" dirty="0" smtClean="0"/>
              <a:t>Liczba dzieci rosła z roku na rok.</a:t>
            </a:r>
            <a:endParaRPr lang="pl-PL" sz="2000" dirty="0"/>
          </a:p>
        </p:txBody>
      </p:sp>
      <p:pic>
        <p:nvPicPr>
          <p:cNvPr id="8" name="Picture 2" descr="Może być zdjęciem przedstawiającym na świeżym powietrz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68"/>
          <a:stretch/>
        </p:blipFill>
        <p:spPr bwMode="auto">
          <a:xfrm>
            <a:off x="5582194" y="1431470"/>
            <a:ext cx="5826034" cy="3792775"/>
          </a:xfrm>
          <a:prstGeom prst="snip1Rect">
            <a:avLst>
              <a:gd name="adj" fmla="val 4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04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30927" y="1360239"/>
            <a:ext cx="564315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Po przyłączeniu Włoch do Warszawy </a:t>
            </a:r>
            <a:r>
              <a:rPr lang="pl-PL" u="sng" dirty="0" smtClean="0"/>
              <a:t>w 1951r. Szkoła Powszechna nr 1 stała się Szkołą Podstawową nr 94. Utraciła jednocześnie imię I Marszałka Polski Józefa Piłsudskiego.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 roku 1953 decyzją władz oświatowych rozpoczęto rozbudowę szkoły . Dobudowano drugie skrzydło.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 1955 roku uczniowie wprowadzili się do nowego skrzydła. Stara część przeszła kapitalny remont.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 budynku mieściły się dwie szkoły SP94 oraz SP146.</a:t>
            </a:r>
          </a:p>
        </p:txBody>
      </p:sp>
      <p:pic>
        <p:nvPicPr>
          <p:cNvPr id="4" name="Obraz 2"/>
          <p:cNvPicPr>
            <a:picLocks noChangeAspect="1"/>
          </p:cNvPicPr>
          <p:nvPr/>
        </p:nvPicPr>
        <p:blipFill>
          <a:blip r:embed="rId3"/>
          <a:srcRect l="979"/>
          <a:stretch>
            <a:fillRect/>
          </a:stretch>
        </p:blipFill>
        <p:spPr bwMode="auto">
          <a:xfrm>
            <a:off x="6096000" y="1360239"/>
            <a:ext cx="5793007" cy="413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1011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a3/ca/5c/a3ca5cba3fb126f699ab082d8b4ead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13623" cy="694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423954" y="348343"/>
            <a:ext cx="71845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dirty="0" smtClean="0"/>
              <a:t>SPRÓBUJ ODŁOŻYĆ NA BOK WSZYSTKIE MYŚLI </a:t>
            </a:r>
          </a:p>
          <a:p>
            <a:pPr>
              <a:lnSpc>
                <a:spcPct val="150000"/>
              </a:lnSpc>
            </a:pPr>
            <a:r>
              <a:rPr lang="pl-PL" sz="2800" dirty="0" smtClean="0"/>
              <a:t>I SKUP SIĘ NA OBRAZACH, KTÓRE ZA CHWILĘ ZOBACZYSZ. PRZENIOSĄ CIĘ ONE, JAK W </a:t>
            </a:r>
          </a:p>
          <a:p>
            <a:pPr>
              <a:lnSpc>
                <a:spcPct val="150000"/>
              </a:lnSpc>
            </a:pPr>
            <a:r>
              <a:rPr lang="pl-PL" sz="2800" dirty="0" smtClean="0"/>
              <a:t>        WEHIKULE </a:t>
            </a:r>
            <a:r>
              <a:rPr lang="pl-PL" sz="2800" dirty="0" smtClean="0"/>
              <a:t>CZASU, </a:t>
            </a:r>
            <a:r>
              <a:rPr lang="pl-PL" sz="2800" dirty="0" smtClean="0"/>
              <a:t>PRZEZ 90 LAT ISTNIENIA     </a:t>
            </a:r>
          </a:p>
          <a:p>
            <a:pPr>
              <a:lnSpc>
                <a:spcPct val="150000"/>
              </a:lnSpc>
            </a:pPr>
            <a:r>
              <a:rPr lang="pl-PL" sz="2800" dirty="0" smtClean="0"/>
              <a:t>           TWOJEJ SZKOŁY – SZKOŁY NAD STAWEM…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751660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96686" y="1372788"/>
            <a:ext cx="43281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/>
              <a:t>W latach 60- tych SP146 znalazła nową siedzibę.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Natomiast w budynku na Cietrzewia oprócz Szkoły Podstawowej nr 94 powołano do życia zasadniczą szkołę zawodową dla starszej młodzieży i dorosłych.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Gmach został otynkowany.</a:t>
            </a:r>
            <a:endParaRPr lang="pl-PL" sz="2000" dirty="0"/>
          </a:p>
        </p:txBody>
      </p:sp>
      <p:pic>
        <p:nvPicPr>
          <p:cNvPr id="5" name="Obraz 1" descr="skanuj000.jpg"/>
          <p:cNvPicPr>
            <a:picLocks noChangeAspect="1"/>
          </p:cNvPicPr>
          <p:nvPr/>
        </p:nvPicPr>
        <p:blipFill>
          <a:blip r:embed="rId3"/>
          <a:srcRect b="2817"/>
          <a:stretch>
            <a:fillRect/>
          </a:stretch>
        </p:blipFill>
        <p:spPr bwMode="auto">
          <a:xfrm>
            <a:off x="5079565" y="1480257"/>
            <a:ext cx="6580347" cy="4075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7316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83474" y="1484871"/>
            <a:ext cx="51293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sz="2000" dirty="0" smtClean="0">
                <a:cs typeface="Times New Roman" pitchFamily="18" charset="0"/>
              </a:rPr>
              <a:t>Po wielu latach starań o odzyskanie imienia </a:t>
            </a:r>
            <a:endParaRPr lang="pl-PL" sz="2000" dirty="0"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l-PL" sz="2000" u="sng" dirty="0" smtClean="0">
                <a:cs typeface="Times New Roman" pitchFamily="18" charset="0"/>
              </a:rPr>
              <a:t>12 maja </a:t>
            </a:r>
            <a:r>
              <a:rPr lang="pl-PL" sz="2000" u="sng" dirty="0">
                <a:cs typeface="Times New Roman" pitchFamily="18" charset="0"/>
              </a:rPr>
              <a:t>1991 </a:t>
            </a:r>
            <a:r>
              <a:rPr lang="pl-PL" sz="2000" dirty="0">
                <a:cs typeface="Times New Roman" pitchFamily="18" charset="0"/>
              </a:rPr>
              <a:t>roku odbyła się uroczystość 60-lecia szkoły </a:t>
            </a:r>
            <a:r>
              <a:rPr lang="pl-PL" sz="2000" dirty="0" smtClean="0">
                <a:cs typeface="Times New Roman" pitchFamily="18" charset="0"/>
              </a:rPr>
              <a:t>i </a:t>
            </a:r>
            <a:r>
              <a:rPr lang="pl-PL" sz="2000" u="sng" dirty="0">
                <a:cs typeface="Times New Roman" pitchFamily="18" charset="0"/>
              </a:rPr>
              <a:t>reaktywowania szkole </a:t>
            </a:r>
            <a:r>
              <a:rPr lang="pl-PL" sz="2000" u="sng" dirty="0" smtClean="0">
                <a:cs typeface="Times New Roman" pitchFamily="18" charset="0"/>
              </a:rPr>
              <a:t>imienia</a:t>
            </a:r>
            <a:r>
              <a:rPr lang="pl-PL" sz="2000" u="sng" dirty="0">
                <a:cs typeface="Times New Roman" pitchFamily="18" charset="0"/>
              </a:rPr>
              <a:t> </a:t>
            </a:r>
            <a:r>
              <a:rPr lang="pl-PL" sz="2000" u="sng" dirty="0" smtClean="0">
                <a:cs typeface="Times New Roman" pitchFamily="18" charset="0"/>
              </a:rPr>
              <a:t>Pierwszego Marszałka Polski Józefa Piłsudskiego.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2000" dirty="0" smtClean="0">
                <a:cs typeface="Times New Roman" pitchFamily="18" charset="0"/>
              </a:rPr>
              <a:t>Popiersie patrona odsłonił jeden z pierwszych nauczycieli pan Tadeusz Kędzierski.</a:t>
            </a:r>
            <a:endParaRPr lang="pl-PL" sz="2000" dirty="0">
              <a:cs typeface="Times New Roman" pitchFamily="18" charset="0"/>
            </a:endParaRPr>
          </a:p>
        </p:txBody>
      </p:sp>
      <p:pic>
        <p:nvPicPr>
          <p:cNvPr id="4" name="Obraz 2" descr="skanuj0001.jpg"/>
          <p:cNvPicPr>
            <a:picLocks noChangeAspect="1"/>
          </p:cNvPicPr>
          <p:nvPr/>
        </p:nvPicPr>
        <p:blipFill>
          <a:blip r:embed="rId3"/>
          <a:srcRect t="1468" r="2127"/>
          <a:stretch>
            <a:fillRect/>
          </a:stretch>
        </p:blipFill>
        <p:spPr bwMode="auto">
          <a:xfrm>
            <a:off x="6606544" y="980568"/>
            <a:ext cx="3357586" cy="4896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470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210492" y="1049052"/>
            <a:ext cx="9335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W kolejnych latach szkoła była miejscem nauki dla </a:t>
            </a:r>
            <a:r>
              <a:rPr lang="pl-PL" sz="2000" b="1" dirty="0" smtClean="0"/>
              <a:t>następnych</a:t>
            </a:r>
            <a:r>
              <a:rPr lang="pl-PL" sz="2000" b="1" dirty="0" smtClean="0"/>
              <a:t> </a:t>
            </a:r>
            <a:r>
              <a:rPr lang="pl-PL" sz="2000" b="1" dirty="0" smtClean="0"/>
              <a:t>pokoleń Włochowian.</a:t>
            </a:r>
          </a:p>
          <a:p>
            <a:r>
              <a:rPr lang="pl-PL" sz="2000" b="1" dirty="0" smtClean="0"/>
              <a:t>Może na tych zdjęciach rozpoznasz kogoś z Twojej rodziny lub siebie?</a:t>
            </a:r>
            <a:endParaRPr lang="pl-PL" sz="2000" b="1" dirty="0"/>
          </a:p>
        </p:txBody>
      </p:sp>
      <p:pic>
        <p:nvPicPr>
          <p:cNvPr id="4" name="Obraz 2" descr="osiemlecie_0005.jpg"/>
          <p:cNvPicPr>
            <a:picLocks noChangeAspect="1"/>
          </p:cNvPicPr>
          <p:nvPr/>
        </p:nvPicPr>
        <p:blipFill>
          <a:blip r:embed="rId3">
            <a:grayscl/>
          </a:blip>
          <a:srcRect l="6122" t="6168" r="3061" b="9719"/>
          <a:stretch>
            <a:fillRect/>
          </a:stretch>
        </p:blipFill>
        <p:spPr bwMode="auto">
          <a:xfrm>
            <a:off x="836022" y="2115068"/>
            <a:ext cx="5142902" cy="346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1" descr="1970_71.jpg"/>
          <p:cNvPicPr>
            <a:picLocks noChangeAspect="1"/>
          </p:cNvPicPr>
          <p:nvPr/>
        </p:nvPicPr>
        <p:blipFill>
          <a:blip r:embed="rId4"/>
          <a:srcRect l="11299" t="9054" r="10546" b="21162"/>
          <a:stretch>
            <a:fillRect/>
          </a:stretch>
        </p:blipFill>
        <p:spPr bwMode="auto">
          <a:xfrm>
            <a:off x="6235337" y="2115068"/>
            <a:ext cx="5267048" cy="342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9090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3427" r="4476" b="18858"/>
          <a:stretch/>
        </p:blipFill>
        <p:spPr>
          <a:xfrm>
            <a:off x="583473" y="1324439"/>
            <a:ext cx="5225143" cy="361331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602" y="1262178"/>
            <a:ext cx="5657064" cy="37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6452" y="1961606"/>
            <a:ext cx="4167050" cy="277803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10" y="1888129"/>
            <a:ext cx="3993968" cy="2662646"/>
          </a:xfrm>
          <a:prstGeom prst="rect">
            <a:avLst/>
          </a:prstGeom>
        </p:spPr>
      </p:pic>
      <p:pic>
        <p:nvPicPr>
          <p:cNvPr id="6" name="Obraz 1" descr="osiemlecie_001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069" y="1589316"/>
            <a:ext cx="4698274" cy="3260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2938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1" descr="klasa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615" y="1172824"/>
            <a:ext cx="3388327" cy="23181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 descr="http://www.sp94.waw.pl/wp-content/gallery/miedzynarodowy-dzien-teatru/SAM_1675-Mediu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13869" b="6607"/>
          <a:stretch/>
        </p:blipFill>
        <p:spPr bwMode="auto">
          <a:xfrm>
            <a:off x="4005942" y="1172824"/>
            <a:ext cx="3635539" cy="225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sp94.waw.pl/wp-content/gallery/warzywa-i-owoce/DSC00628-Mediu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81" y="1145945"/>
            <a:ext cx="3477203" cy="231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sp94.waw.pl/wp-content/gallery/koledowanie-1/DSC_5797-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5" y="3429000"/>
            <a:ext cx="3388327" cy="233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sp94.waw.pl/wp-content/gallery/slubowanie2020/DSC_6353-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2" y="3452084"/>
            <a:ext cx="3635539" cy="229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www.sp94.waw.pl/wp-content/uploads/2022/11/received_1232714400611700-1024x768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52" y="3302253"/>
            <a:ext cx="3464832" cy="253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350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sp94.waw.pl/wp-content/gallery/dzien-dziecka/DSCN2329-p-Med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4" y="1091633"/>
            <a:ext cx="3616807" cy="27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p94.waw.pl/wp-content/gallery/slubowanie-kl-i/DSC_0901-p-Medi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81" y="1091633"/>
            <a:ext cx="3881273" cy="258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sp94.waw.pl/wp-content/gallery/nalepki/SP_94_Warszawa_nalepki_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754" y="1091633"/>
            <a:ext cx="3857454" cy="25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sp94.waw.pl/wp-content/gallery/1d-warsztaty-rzezbiarskie/SP94-Warszawa_1d-warsztaty-rzezbiarskie_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7"/>
          <a:stretch/>
        </p:blipFill>
        <p:spPr bwMode="auto">
          <a:xfrm>
            <a:off x="278674" y="3596640"/>
            <a:ext cx="3616807" cy="21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sp94.waw.pl/wp-content/gallery/slubowanie-2019/DSC_5296-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/>
          <a:stretch/>
        </p:blipFill>
        <p:spPr bwMode="auto">
          <a:xfrm>
            <a:off x="3895481" y="3579223"/>
            <a:ext cx="3878107" cy="21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r="28501"/>
          <a:stretch/>
        </p:blipFill>
        <p:spPr>
          <a:xfrm rot="5400000">
            <a:off x="8566240" y="2639514"/>
            <a:ext cx="2281646" cy="38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01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950721" y="1166948"/>
            <a:ext cx="786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latach 2014 - 2021 szkoła została rozbudowana i zmodernizowana</a:t>
            </a:r>
            <a:endParaRPr lang="pl-PL" dirty="0"/>
          </a:p>
        </p:txBody>
      </p:sp>
      <p:pic>
        <p:nvPicPr>
          <p:cNvPr id="9" name="Picture 2" descr="Brak dostępnego opisu zdjęcia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6" b="20896"/>
          <a:stretch/>
        </p:blipFill>
        <p:spPr bwMode="auto">
          <a:xfrm>
            <a:off x="645024" y="1645920"/>
            <a:ext cx="5497658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rak dostępnego opisu zdjęcia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54" y="1645920"/>
            <a:ext cx="4937759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07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rak opisu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0"/>
          <a:stretch/>
        </p:blipFill>
        <p:spPr bwMode="auto">
          <a:xfrm>
            <a:off x="331397" y="1094974"/>
            <a:ext cx="3122719" cy="441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rak opisu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32558" r="-979" b="-390"/>
          <a:stretch/>
        </p:blipFill>
        <p:spPr bwMode="auto">
          <a:xfrm>
            <a:off x="6776633" y="1103762"/>
            <a:ext cx="3664687" cy="443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rak opisu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16" y="1103762"/>
            <a:ext cx="3322517" cy="443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rak opisu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2" b="32812"/>
          <a:stretch/>
        </p:blipFill>
        <p:spPr bwMode="auto">
          <a:xfrm rot="16200000">
            <a:off x="8939803" y="2533565"/>
            <a:ext cx="4388952" cy="152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86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Brak dostępnego opisu zdjęcia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15838" r="19449" b="13639"/>
          <a:stretch/>
        </p:blipFill>
        <p:spPr bwMode="auto">
          <a:xfrm>
            <a:off x="6010868" y="1184366"/>
            <a:ext cx="5128955" cy="357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Brak dostępnego opisu zdjęcia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3" t="47373" b="1106"/>
          <a:stretch/>
        </p:blipFill>
        <p:spPr bwMode="auto">
          <a:xfrm>
            <a:off x="592181" y="1184367"/>
            <a:ext cx="5393974" cy="357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926901" y="5080056"/>
            <a:ext cx="151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Rok 2000r. 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198414" y="5071349"/>
            <a:ext cx="205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Rok 2022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5829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originals/42/13/df/4213df0048a776984aed98368699c2a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" y="1"/>
            <a:ext cx="12142805" cy="698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516983" y="1155504"/>
            <a:ext cx="2542902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LeftDown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sz="360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1</a:t>
            </a:r>
            <a:endParaRPr lang="pl-PL" sz="36000" b="1" dirty="0">
              <a:ln/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 rot="19114426">
            <a:off x="4856195" y="1046571"/>
            <a:ext cx="120178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sz="96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endParaRPr lang="pl-PL" sz="9600" b="1" dirty="0">
              <a:ln/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654628" y="845347"/>
            <a:ext cx="131499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sz="6600" b="1" dirty="0" smtClean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3</a:t>
            </a:r>
            <a:endParaRPr lang="pl-PL" sz="6600" b="1" dirty="0">
              <a:ln/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17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57051" y="1393372"/>
            <a:ext cx="448491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i="1" dirty="0" smtClean="0"/>
              <a:t>Za kolejne 10, 20, 30 lat zdjęcia z dzisiejszych codziennych i wyjątkowych wydarzeń  życia szkoły będą historią. </a:t>
            </a:r>
          </a:p>
          <a:p>
            <a:pPr>
              <a:lnSpc>
                <a:spcPct val="150000"/>
              </a:lnSpc>
            </a:pPr>
            <a:r>
              <a:rPr lang="pl-PL" sz="2000" b="1" i="1" dirty="0" smtClean="0"/>
              <a:t>POMYŚL - </a:t>
            </a:r>
          </a:p>
          <a:p>
            <a:pPr>
              <a:lnSpc>
                <a:spcPct val="150000"/>
              </a:lnSpc>
            </a:pPr>
            <a:r>
              <a:rPr lang="pl-PL" sz="2000" b="1" i="1" dirty="0" smtClean="0"/>
              <a:t>TY TEŻ JESTEŚ CZĘŚCIĄ TEJ HISTORII.</a:t>
            </a:r>
          </a:p>
          <a:p>
            <a:pPr>
              <a:lnSpc>
                <a:spcPct val="150000"/>
              </a:lnSpc>
            </a:pPr>
            <a:r>
              <a:rPr lang="pl-PL" sz="2000" i="1" dirty="0" smtClean="0"/>
              <a:t>Zapamiętaj to, abyś mógł/mogła opowiedzieć o swojej szkole kolejnym pokoleniom…</a:t>
            </a:r>
            <a:endParaRPr lang="pl-PL" sz="2000" i="1" dirty="0"/>
          </a:p>
          <a:p>
            <a:endParaRPr lang="pl-PL" dirty="0"/>
          </a:p>
        </p:txBody>
      </p:sp>
      <p:pic>
        <p:nvPicPr>
          <p:cNvPr id="4" name="Picture 4" descr="http://www.sp94.waw.pl/wp-content/gallery/dzien-kapelusza/Sp-94-Dzie%C5%84-Kapelusza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25" y="1326762"/>
            <a:ext cx="5836469" cy="437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149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0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64" y="1482628"/>
            <a:ext cx="3697469" cy="397577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287588" y="1826257"/>
            <a:ext cx="5146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prezentacji wykorzystano źródła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Archiwa Szkoły Podstawowej nr 94 im. I Marszałka Polski Józefa Piłsudskiego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Zdjęcia z zasobów prywatnych autora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Publiczne strony internetowe </a:t>
            </a:r>
          </a:p>
          <a:p>
            <a:pPr marL="285750" indent="-285750">
              <a:buFontTx/>
              <a:buChar char="-"/>
            </a:pPr>
            <a:r>
              <a:rPr lang="pl-PL" dirty="0"/>
              <a:t>Multimedialne </a:t>
            </a:r>
            <a:r>
              <a:rPr lang="pl-PL" dirty="0" smtClean="0"/>
              <a:t>Archiwum Miasta </a:t>
            </a:r>
            <a:r>
              <a:rPr lang="pl-PL" dirty="0"/>
              <a:t>Ogrodu Włochy</a:t>
            </a:r>
            <a:endParaRPr lang="pl-PL" dirty="0" smtClean="0"/>
          </a:p>
        </p:txBody>
      </p:sp>
      <p:sp>
        <p:nvSpPr>
          <p:cNvPr id="7" name="pole tekstowe 6"/>
          <p:cNvSpPr txBox="1"/>
          <p:nvPr/>
        </p:nvSpPr>
        <p:spPr>
          <a:xfrm>
            <a:off x="6500948" y="4911634"/>
            <a:ext cx="391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Autor: Małgorzata Krasowska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831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Może być zdjęciem przedstawiającym 4 osob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12868" r="2187"/>
          <a:stretch/>
        </p:blipFill>
        <p:spPr bwMode="auto">
          <a:xfrm>
            <a:off x="5199017" y="1402079"/>
            <a:ext cx="6287589" cy="376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13508" y="1094388"/>
            <a:ext cx="47810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 smtClean="0"/>
              <a:t>Czy 100 lat to dużo?</a:t>
            </a:r>
          </a:p>
          <a:p>
            <a:pPr>
              <a:lnSpc>
                <a:spcPct val="150000"/>
              </a:lnSpc>
            </a:pPr>
            <a:endParaRPr lang="pl-PL" sz="2000" dirty="0" smtClean="0"/>
          </a:p>
          <a:p>
            <a:pPr>
              <a:lnSpc>
                <a:spcPct val="150000"/>
              </a:lnSpc>
            </a:pPr>
            <a:r>
              <a:rPr lang="pl-PL" sz="2000" dirty="0" smtClean="0"/>
              <a:t>Może Ci się wydawać, że to bardzo długo, ale w historii, to niewiele.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Na zdjęciu obok znajduje się karta pocztowa przedstawiająca Włochy trochę ponad 100 lat temu w czasie I </a:t>
            </a:r>
            <a:r>
              <a:rPr lang="pl-PL" sz="2000" dirty="0"/>
              <a:t>W</a:t>
            </a:r>
            <a:r>
              <a:rPr lang="pl-PL" sz="2000" dirty="0" smtClean="0"/>
              <a:t>ojny Światowej.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Scena przedstawia, jak mieszkańcy uciekają przed wkraczającymi wojskami niemieckimi.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80946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48641" y="1288869"/>
            <a:ext cx="49900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/>
              <a:t>To właśnie w 1915r. zaczęto myśleć o nauczaniu dzieci we </a:t>
            </a:r>
            <a:r>
              <a:rPr lang="pl-PL" sz="2000" dirty="0"/>
              <a:t>W</a:t>
            </a:r>
            <a:r>
              <a:rPr lang="pl-PL" sz="2000" dirty="0" smtClean="0"/>
              <a:t>łochach pod Warszawą. Wcześniej dzieci nie chodziły do szkoły, bo jej po prostu nie było. 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Osadę </a:t>
            </a:r>
            <a:r>
              <a:rPr lang="pl-PL" sz="2000" dirty="0" smtClean="0"/>
              <a:t>zamieszkiwało trochę </a:t>
            </a:r>
            <a:r>
              <a:rPr lang="pl-PL" sz="2000" dirty="0" smtClean="0"/>
              <a:t>ponad 700 osób. Na ogół byli to bardzo biedni ludzie.  Mało kogo było stać na dom taki, który jeszcze do niedawna stał na ulicy </a:t>
            </a:r>
            <a:r>
              <a:rPr lang="pl-PL" sz="2000" dirty="0" err="1" smtClean="0"/>
              <a:t>Tomnickiej</a:t>
            </a:r>
            <a:r>
              <a:rPr lang="pl-PL" sz="2000" dirty="0" smtClean="0"/>
              <a:t>.</a:t>
            </a:r>
            <a:endParaRPr lang="pl-PL" sz="2000" dirty="0"/>
          </a:p>
        </p:txBody>
      </p:sp>
      <p:pic>
        <p:nvPicPr>
          <p:cNvPr id="4" name="Picture 2" descr="Może być zdjęciem przedstawiającym przyroda i drzewo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29" y="1506805"/>
            <a:ext cx="4720047" cy="371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10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77" y="1463041"/>
            <a:ext cx="5103221" cy="327626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91886" y="1074509"/>
            <a:ext cx="62614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/>
              <a:t>W 1915r. ( rok po wybuchu I Wojny </a:t>
            </a:r>
            <a:r>
              <a:rPr lang="pl-PL" sz="2000" dirty="0" smtClean="0"/>
              <a:t>Światowej) </a:t>
            </a:r>
            <a:r>
              <a:rPr lang="pl-PL" sz="2000" dirty="0" smtClean="0"/>
              <a:t>udało się panu Stanisławowi Jędraszko rozpocząć nauczanie  </a:t>
            </a:r>
            <a:r>
              <a:rPr lang="pl-PL" sz="2000" dirty="0" smtClean="0"/>
              <a:t>dzieci. Nie była to typowa szkoła, tylko budynek </a:t>
            </a:r>
            <a:r>
              <a:rPr lang="pl-PL" sz="2000" dirty="0" smtClean="0"/>
              <a:t>robotników tworzących fort  Włochy. </a:t>
            </a:r>
            <a:r>
              <a:rPr lang="pl-PL" sz="2000" dirty="0" smtClean="0"/>
              <a:t>Była tylko jedna klasa. </a:t>
            </a:r>
            <a:r>
              <a:rPr lang="pl-PL" sz="2000" dirty="0" smtClean="0"/>
              <a:t>Dzieci wraz z nauczycielem sami </a:t>
            </a:r>
            <a:r>
              <a:rPr lang="pl-PL" sz="2000" dirty="0" smtClean="0"/>
              <a:t>dbały </a:t>
            </a:r>
            <a:r>
              <a:rPr lang="pl-PL" sz="2000" dirty="0" smtClean="0"/>
              <a:t>w niej o porządek i </a:t>
            </a:r>
            <a:r>
              <a:rPr lang="pl-PL" sz="2000" dirty="0" smtClean="0"/>
              <a:t>pomagały </a:t>
            </a:r>
            <a:r>
              <a:rPr lang="pl-PL" sz="2000" dirty="0" smtClean="0"/>
              <a:t>palić w piecu. </a:t>
            </a:r>
            <a:r>
              <a:rPr lang="pl-PL" sz="2000" dirty="0" smtClean="0"/>
              <a:t>Uczniów stanowiły dzieci bardzo ubogie, </a:t>
            </a:r>
            <a:r>
              <a:rPr lang="pl-PL" sz="2000" dirty="0" smtClean="0"/>
              <a:t>często </a:t>
            </a:r>
            <a:r>
              <a:rPr lang="pl-PL" sz="2000" dirty="0" smtClean="0"/>
              <a:t>głodne </a:t>
            </a:r>
            <a:r>
              <a:rPr lang="pl-PL" sz="2000" dirty="0" smtClean="0"/>
              <a:t>i w marnej </a:t>
            </a:r>
            <a:r>
              <a:rPr lang="pl-PL" sz="2000" dirty="0" smtClean="0"/>
              <a:t>odzieży.</a:t>
            </a:r>
            <a:endParaRPr lang="pl-PL" sz="2000" dirty="0" smtClean="0"/>
          </a:p>
          <a:p>
            <a:pPr>
              <a:lnSpc>
                <a:spcPct val="150000"/>
              </a:lnSpc>
            </a:pPr>
            <a:r>
              <a:rPr lang="pl-PL" sz="2000" dirty="0" smtClean="0"/>
              <a:t>Dziś nie ma śladu po tym budynku, który stał na </a:t>
            </a:r>
            <a:r>
              <a:rPr lang="pl-PL" sz="2000" u="sng" dirty="0" smtClean="0"/>
              <a:t>terenie dzisiejszego cmentarza.</a:t>
            </a:r>
            <a:endParaRPr lang="pl-PL" sz="2000" u="sng" dirty="0"/>
          </a:p>
        </p:txBody>
      </p:sp>
    </p:spTree>
    <p:extLst>
      <p:ext uri="{BB962C8B-B14F-4D97-AF65-F5344CB8AC3E}">
        <p14:creationId xmlns:p14="http://schemas.microsoft.com/office/powerpoint/2010/main" val="1252680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oże być zdjęciem przedstawiającym 6 osób, ludzie stoją i na świeżym powietrz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22" y="1303535"/>
            <a:ext cx="5313226" cy="396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39634" y="1018903"/>
            <a:ext cx="58173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/>
              <a:t>Sytuacja zaczęła się zmieniać w latach 30 – </a:t>
            </a:r>
            <a:r>
              <a:rPr lang="pl-PL" sz="2000" dirty="0" smtClean="0"/>
              <a:t>tych XX wieku. Wtedy </a:t>
            </a:r>
            <a:r>
              <a:rPr lang="pl-PL" sz="2000" dirty="0" smtClean="0"/>
              <a:t>przez Włochy </a:t>
            </a:r>
            <a:r>
              <a:rPr lang="pl-PL" sz="2000" u="sng" dirty="0" smtClean="0"/>
              <a:t>poprowadzono Elektryczną Kolej Dojazdową,</a:t>
            </a:r>
            <a:r>
              <a:rPr lang="pl-PL" sz="2000" dirty="0" smtClean="0"/>
              <a:t> a wraz z nią pojawiło się wielu nowych mieszkańców. 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Sprawa edukacji dzieci stała się wielkim problemem nowej osady. 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Państwo Polskie, które dopiero co (11 listopada 1918r.) odzyskało niepodległość było biedne i nie mogło sfinansować budowy placówki oświatowej we Włochach.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098340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65760" y="1321801"/>
            <a:ext cx="71031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u="sng" dirty="0" smtClean="0"/>
              <a:t>Społeczność włochowska postanowiła sam zbudować szkołę dla swoich dzieci</a:t>
            </a:r>
            <a:r>
              <a:rPr lang="pl-PL" sz="2000" dirty="0" smtClean="0"/>
              <a:t>. Organizowano </a:t>
            </a:r>
            <a:r>
              <a:rPr lang="pl-PL" sz="2000" dirty="0" smtClean="0"/>
              <a:t>zbiórki, kwesty, akcje , a także zabawy taneczne, z których dochód przeznaczony był na budowę szkoły. Wszystkimi tym działaniami kierował Antoni Nowakowski. 			Pisały o tym lokalne gazety.</a:t>
            </a:r>
          </a:p>
          <a:p>
            <a:endParaRPr lang="pl-PL" dirty="0"/>
          </a:p>
        </p:txBody>
      </p:sp>
      <p:pic>
        <p:nvPicPr>
          <p:cNvPr id="4" name="Obraz 2" descr="WW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5068">
            <a:off x="7224001" y="3149390"/>
            <a:ext cx="4571997" cy="134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287384" y="3643148"/>
            <a:ext cx="942267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/>
              <a:t>Dnia 31.VIII. 1928 roku </a:t>
            </a:r>
            <a:r>
              <a:rPr lang="pl-PL" sz="2000" u="sng" dirty="0" smtClean="0"/>
              <a:t>Edward </a:t>
            </a:r>
            <a:r>
              <a:rPr lang="pl-PL" sz="2000" u="sng" dirty="0" err="1" smtClean="0"/>
              <a:t>Koelichen</a:t>
            </a:r>
            <a:r>
              <a:rPr lang="pl-PL" sz="2000" u="sng" dirty="0" smtClean="0"/>
              <a:t> </a:t>
            </a:r>
            <a:r>
              <a:rPr lang="pl-PL" sz="2000" dirty="0" smtClean="0"/>
              <a:t>przekazał gminie Skorosze (dawniej władze Włoch znajdowały się w Skoroszach) działkę gruntu pod budowę szkoły, przy ul. Parkowej. 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Ulica Parkowa to dzisiejsza ulica Cietrzewia</a:t>
            </a:r>
            <a:r>
              <a:rPr lang="pl-PL" sz="2000" dirty="0" smtClean="0"/>
              <a:t>. </a:t>
            </a:r>
            <a:r>
              <a:rPr lang="pl-PL" sz="2000" u="sng" dirty="0" smtClean="0"/>
              <a:t>Rodzina </a:t>
            </a:r>
            <a:r>
              <a:rPr lang="pl-PL" sz="2000" u="sng" dirty="0" err="1" smtClean="0"/>
              <a:t>Koelichenów</a:t>
            </a:r>
            <a:r>
              <a:rPr lang="pl-PL" sz="2000" u="sng" dirty="0" smtClean="0"/>
              <a:t> to ci sami, których pałac stanowi obecnie siedzibę biblioteki w Parku Kombatantów</a:t>
            </a:r>
            <a:r>
              <a:rPr lang="pl-PL" sz="2000" dirty="0" smtClean="0"/>
              <a:t>.</a:t>
            </a:r>
            <a:endParaRPr lang="pl-PL" sz="2000" dirty="0" smtClean="0"/>
          </a:p>
          <a:p>
            <a:pPr>
              <a:lnSpc>
                <a:spcPct val="150000"/>
              </a:lnSpc>
            </a:pPr>
            <a:endParaRPr lang="pl-PL" sz="2000" dirty="0"/>
          </a:p>
        </p:txBody>
      </p:sp>
      <p:pic>
        <p:nvPicPr>
          <p:cNvPr id="7" name="Obraz 3" descr="PP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0639">
            <a:off x="8156598" y="1378639"/>
            <a:ext cx="3786187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435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mstrip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4" descr="szkola_cietrz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2857" y="1468392"/>
            <a:ext cx="5786438" cy="3654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Prostokąt 3"/>
          <p:cNvSpPr/>
          <p:nvPr/>
        </p:nvSpPr>
        <p:spPr>
          <a:xfrm>
            <a:off x="409303" y="1257577"/>
            <a:ext cx="47287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 smtClean="0"/>
              <a:t>11  listopada  </a:t>
            </a:r>
            <a:r>
              <a:rPr lang="pl-PL" sz="2000" dirty="0" smtClean="0"/>
              <a:t>1931r. </a:t>
            </a:r>
            <a:endParaRPr lang="pl-PL" sz="2000" dirty="0" smtClean="0"/>
          </a:p>
          <a:p>
            <a:pPr>
              <a:lnSpc>
                <a:spcPct val="150000"/>
              </a:lnSpc>
            </a:pPr>
            <a:r>
              <a:rPr lang="pl-PL" sz="2000" dirty="0" smtClean="0"/>
              <a:t>nastąpiło  otwarcie  szkoły  powszechnej  przy  ulicy  Parkowej   we  Włochach. 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Szkołą kierował jej twórca i organizator zbiórek na rzecz budowy pan </a:t>
            </a:r>
            <a:r>
              <a:rPr lang="pl-PL" sz="2000" b="1" u="sng" dirty="0" smtClean="0"/>
              <a:t>Antoni </a:t>
            </a:r>
            <a:r>
              <a:rPr lang="pl-PL" sz="2000" b="1" u="sng" dirty="0" smtClean="0"/>
              <a:t>Nowakowski.</a:t>
            </a:r>
          </a:p>
          <a:p>
            <a:pPr>
              <a:lnSpc>
                <a:spcPct val="150000"/>
              </a:lnSpc>
            </a:pPr>
            <a:r>
              <a:rPr lang="pl-PL" sz="2000" dirty="0" smtClean="0"/>
              <a:t>Na zdjęciu widoczna jest pierwotna bryła naszej szkoły.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977321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1067</Words>
  <Application>Microsoft Office PowerPoint</Application>
  <PresentationFormat>Panoramiczny</PresentationFormat>
  <Paragraphs>79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Forte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TEST</dc:creator>
  <cp:lastModifiedBy>TEST</cp:lastModifiedBy>
  <cp:revision>45</cp:revision>
  <dcterms:created xsi:type="dcterms:W3CDTF">2023-03-04T16:58:23Z</dcterms:created>
  <dcterms:modified xsi:type="dcterms:W3CDTF">2023-03-05T14:57:40Z</dcterms:modified>
</cp:coreProperties>
</file>