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81" r:id="rId3"/>
    <p:sldId id="259" r:id="rId4"/>
    <p:sldId id="257" r:id="rId5"/>
    <p:sldId id="258" r:id="rId6"/>
    <p:sldId id="261" r:id="rId7"/>
    <p:sldId id="266" r:id="rId8"/>
    <p:sldId id="265" r:id="rId9"/>
    <p:sldId id="267" r:id="rId10"/>
    <p:sldId id="268" r:id="rId11"/>
    <p:sldId id="269" r:id="rId12"/>
    <p:sldId id="270" r:id="rId13"/>
    <p:sldId id="274" r:id="rId14"/>
    <p:sldId id="271" r:id="rId15"/>
    <p:sldId id="275" r:id="rId16"/>
    <p:sldId id="276" r:id="rId17"/>
    <p:sldId id="277" r:id="rId18"/>
    <p:sldId id="278" r:id="rId19"/>
    <p:sldId id="272" r:id="rId20"/>
    <p:sldId id="273" r:id="rId21"/>
    <p:sldId id="279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46EA09-EF11-4DB9-8146-A08A3B1E8C73}" type="datetimeFigureOut">
              <a:rPr lang="pl-PL" smtClean="0"/>
              <a:pPr/>
              <a:t>2016-11-15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8A386B-21C9-4094-9113-EB0319DA2877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EA09-EF11-4DB9-8146-A08A3B1E8C73}" type="datetimeFigureOut">
              <a:rPr lang="pl-PL" smtClean="0"/>
              <a:pPr/>
              <a:t>2016-11-15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86B-21C9-4094-9113-EB0319DA2877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EA09-EF11-4DB9-8146-A08A3B1E8C73}" type="datetimeFigureOut">
              <a:rPr lang="pl-PL" smtClean="0"/>
              <a:pPr/>
              <a:t>2016-11-15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86B-21C9-4094-9113-EB0319DA2877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EA09-EF11-4DB9-8146-A08A3B1E8C73}" type="datetimeFigureOut">
              <a:rPr lang="pl-PL" smtClean="0"/>
              <a:pPr/>
              <a:t>2016-11-15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86B-21C9-4094-9113-EB0319DA287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EA09-EF11-4DB9-8146-A08A3B1E8C73}" type="datetimeFigureOut">
              <a:rPr lang="pl-PL" smtClean="0"/>
              <a:pPr/>
              <a:t>2016-11-15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86B-21C9-4094-9113-EB0319DA287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EA09-EF11-4DB9-8146-A08A3B1E8C73}" type="datetimeFigureOut">
              <a:rPr lang="pl-PL" smtClean="0"/>
              <a:pPr/>
              <a:t>2016-11-15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86B-21C9-4094-9113-EB0319DA287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EA09-EF11-4DB9-8146-A08A3B1E8C73}" type="datetimeFigureOut">
              <a:rPr lang="pl-PL" smtClean="0"/>
              <a:pPr/>
              <a:t>2016-11-15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86B-21C9-4094-9113-EB0319DA2877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EA09-EF11-4DB9-8146-A08A3B1E8C73}" type="datetimeFigureOut">
              <a:rPr lang="pl-PL" smtClean="0"/>
              <a:pPr/>
              <a:t>2016-11-15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86B-21C9-4094-9113-EB0319DA2877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EA09-EF11-4DB9-8146-A08A3B1E8C73}" type="datetimeFigureOut">
              <a:rPr lang="pl-PL" smtClean="0"/>
              <a:pPr/>
              <a:t>2016-11-15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86B-21C9-4094-9113-EB0319DA287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EA09-EF11-4DB9-8146-A08A3B1E8C73}" type="datetimeFigureOut">
              <a:rPr lang="pl-PL" smtClean="0"/>
              <a:pPr/>
              <a:t>2016-11-15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86B-21C9-4094-9113-EB0319DA287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EA09-EF11-4DB9-8146-A08A3B1E8C73}" type="datetimeFigureOut">
              <a:rPr lang="pl-PL" smtClean="0"/>
              <a:pPr/>
              <a:t>2016-11-15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86B-21C9-4094-9113-EB0319DA287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246EA09-EF11-4DB9-8146-A08A3B1E8C73}" type="datetimeFigureOut">
              <a:rPr lang="pl-PL" smtClean="0"/>
              <a:pPr/>
              <a:t>2016-11-15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D8A386B-21C9-4094-9113-EB0319DA287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Program profilaktyki </a:t>
            </a:r>
            <a:r>
              <a:rPr lang="pl-PL" sz="3100" dirty="0" smtClean="0"/>
              <a:t>Szkoły Podstawowej Nr 94 w Warszawie</a:t>
            </a:r>
            <a:endParaRPr lang="pl-PL" sz="31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67136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Podstawa prawna:</a:t>
            </a:r>
          </a:p>
          <a:p>
            <a:pPr marL="457200" indent="-457200" algn="l">
              <a:buFontTx/>
              <a:buChar char="-"/>
            </a:pPr>
            <a:r>
              <a:rPr lang="pl-PL" dirty="0" smtClean="0"/>
              <a:t>Ustawa z dnia 26 stycznia 1982 r Karta Nauczyciela/Dz.U. z 2014 r, poz. 191/</a:t>
            </a:r>
          </a:p>
          <a:p>
            <a:pPr marL="457200" indent="-457200" algn="l">
              <a:buFontTx/>
              <a:buChar char="-"/>
            </a:pPr>
            <a:r>
              <a:rPr lang="pl-PL" dirty="0" smtClean="0"/>
              <a:t>Ustawa z dnia 7 września 1991 r o systemie oświaty/Dz. U. z 2004 r Nr 256 poz. 2572/</a:t>
            </a:r>
          </a:p>
          <a:p>
            <a:pPr marL="457200" indent="-457200" algn="l">
              <a:buFontTx/>
              <a:buChar char="-"/>
            </a:pPr>
            <a:r>
              <a:rPr lang="pl-PL" dirty="0" smtClean="0"/>
              <a:t>Rozporządzenie Ministra Edukacji Narodowej i Sportu z dnia 31 stycznia 2003 r w sprawie szczegółowych </a:t>
            </a:r>
            <a:r>
              <a:rPr lang="pl-PL" dirty="0"/>
              <a:t>f</a:t>
            </a:r>
            <a:r>
              <a:rPr lang="pl-PL" dirty="0" smtClean="0"/>
              <a:t>orm działalności wychowawczej i zapobiegawczej wśród dzieci i młodzieży zagrożonych uzależnieniem/ Dz. U. z 2003 r Nr 26 poz. 226/</a:t>
            </a:r>
          </a:p>
          <a:p>
            <a:pPr marL="457200" indent="-457200" algn="l">
              <a:buFontTx/>
              <a:buChar char="-"/>
            </a:pPr>
            <a:endParaRPr lang="pl-PL" dirty="0" smtClean="0"/>
          </a:p>
          <a:p>
            <a:pPr marL="457200" indent="-457200" algn="l">
              <a:buFontTx/>
              <a:buChar char="-"/>
            </a:pPr>
            <a:endParaRPr lang="pl-PL" dirty="0" smtClean="0"/>
          </a:p>
          <a:p>
            <a:pPr marL="457200" indent="-457200" algn="l"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502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Uczenie rozpoznawania substancji szkodliwych dla zdrowia</a:t>
            </a:r>
          </a:p>
          <a:p>
            <a:r>
              <a:rPr lang="pl-PL" dirty="0" smtClean="0"/>
              <a:t>Wpajanie przestrzegania norm klasowych i szkolnych</a:t>
            </a:r>
          </a:p>
          <a:p>
            <a:r>
              <a:rPr lang="pl-PL" dirty="0" smtClean="0"/>
              <a:t>Budowanie umiejętności szukania pomocy dorosłych w sytuacjach zagrożenia</a:t>
            </a:r>
          </a:p>
          <a:p>
            <a:r>
              <a:rPr lang="pl-PL" dirty="0" smtClean="0"/>
              <a:t>Zapoznanie uczniów z numerami alarmowymi</a:t>
            </a:r>
          </a:p>
          <a:p>
            <a:r>
              <a:rPr lang="pl-PL" dirty="0" smtClean="0"/>
              <a:t>Pomoc w odrabianiu lekcji podczas zajęć w świetlicy</a:t>
            </a:r>
          </a:p>
          <a:p>
            <a:r>
              <a:rPr lang="pl-PL" dirty="0" smtClean="0"/>
              <a:t>Pomoc materialna uczniom(dożywianie, wyprawka szkolna , stypendium szkolne/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297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Współpraca z Poradnią Psychologiczno – Pedagogiczną Nr 22</a:t>
            </a:r>
          </a:p>
          <a:p>
            <a:r>
              <a:rPr lang="pl-PL" dirty="0" smtClean="0"/>
              <a:t>Wdrażanie do wzajemnego pomagania sobie</a:t>
            </a:r>
          </a:p>
          <a:p>
            <a:r>
              <a:rPr lang="pl-PL" dirty="0" smtClean="0"/>
              <a:t>Uczenie konstruktywnego rozwiązywania konfliktów</a:t>
            </a:r>
          </a:p>
          <a:p>
            <a:r>
              <a:rPr lang="pl-PL" dirty="0" smtClean="0"/>
              <a:t>Reagowanie na przejawy przemocy rówieśniczej</a:t>
            </a:r>
          </a:p>
          <a:p>
            <a:r>
              <a:rPr lang="pl-PL" dirty="0" smtClean="0"/>
              <a:t>Zachęcanie do zwracania się o pomoc w trudnych sytuacjach </a:t>
            </a:r>
          </a:p>
          <a:p>
            <a:r>
              <a:rPr lang="pl-PL" dirty="0" smtClean="0"/>
              <a:t>Pomaganie uczniom z trudnościami w nauce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498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Przestrzeganie przed kontaktem z nieznanymi substancjami</a:t>
            </a:r>
          </a:p>
          <a:p>
            <a:r>
              <a:rPr lang="pl-PL" dirty="0" smtClean="0"/>
              <a:t>Przestrzeganie norm jako element bezpieczeństwa w szkole</a:t>
            </a:r>
          </a:p>
          <a:p>
            <a:r>
              <a:rPr lang="pl-PL" dirty="0" smtClean="0"/>
              <a:t>Ostrzeganie przed kontaktami z nieznajomymi osobami </a:t>
            </a:r>
          </a:p>
          <a:p>
            <a:r>
              <a:rPr lang="pl-PL" dirty="0" smtClean="0"/>
              <a:t>Pogłębianie więzi społecznych w relacjach uczeń – uczeń, uczeń – nauczyciel</a:t>
            </a:r>
          </a:p>
          <a:p>
            <a:r>
              <a:rPr lang="pl-PL" dirty="0" smtClean="0"/>
              <a:t>Uświadomienie zagrożeń płynących z bezkrytycznego korzystania z Internetu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61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Przekazywanie wiedzy nt korzyści i niebezpieczeństw płynących z zażywania leków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Budowanie poczucia własnej wartości każdego ucznia</a:t>
            </a:r>
          </a:p>
          <a:p>
            <a:r>
              <a:rPr lang="pl-PL" dirty="0" smtClean="0"/>
              <a:t>Budzenie odpowiedzialności za właściwą atmosferę w klasie i w szkole</a:t>
            </a:r>
          </a:p>
          <a:p>
            <a:r>
              <a:rPr lang="pl-PL" dirty="0" smtClean="0"/>
              <a:t>Rozwijanie postawy zaufania wobec pracowników szkoły</a:t>
            </a:r>
          </a:p>
          <a:p>
            <a:r>
              <a:rPr lang="pl-PL" dirty="0" smtClean="0"/>
              <a:t>Udział nauczycieli w szkoleniach , dotyczących zapobiegania ryzykownym zachowaniom</a:t>
            </a:r>
          </a:p>
          <a:p>
            <a:r>
              <a:rPr lang="pl-PL" dirty="0" smtClean="0"/>
              <a:t>Stała współpraca z rodzicami uczniów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Profilaktyka w klasach IV – VI – zadania do realizacji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1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Odnajdowanie i wzmacnianie pozytywnych stron każdego ucznia</a:t>
            </a:r>
          </a:p>
          <a:p>
            <a:r>
              <a:rPr lang="pl-PL" dirty="0" smtClean="0"/>
              <a:t>Wspólne ustalanie zasad klasowych oraz systemu konsekwencji wychowawczych</a:t>
            </a:r>
          </a:p>
          <a:p>
            <a:r>
              <a:rPr lang="pl-PL" dirty="0" smtClean="0"/>
              <a:t>Kreowanie pozytywnych liderów w klasie i w szkole</a:t>
            </a:r>
          </a:p>
          <a:p>
            <a:r>
              <a:rPr lang="pl-PL" dirty="0" smtClean="0"/>
              <a:t>Dostarczenie uczniom wiedzy i umiejętności radzenia sobie w trudnych sytuacjach</a:t>
            </a:r>
          </a:p>
          <a:p>
            <a:r>
              <a:rPr lang="pl-PL" dirty="0" smtClean="0"/>
              <a:t>Budowanie zaufania wobec pracowników szkoły</a:t>
            </a:r>
          </a:p>
          <a:p>
            <a:r>
              <a:rPr lang="pl-PL" dirty="0" smtClean="0"/>
              <a:t>Doskonalenie nauczycieli w zakresie profilaktyki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Treści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Motywowanie uczniów do rozwijania zdolności i talentów</a:t>
            </a:r>
          </a:p>
          <a:p>
            <a:r>
              <a:rPr lang="pl-PL" dirty="0" smtClean="0"/>
              <a:t>Kształtowanie umiejętności efektywnego porozumiewania się i nie agresywnego rozwiązywania konfliktów</a:t>
            </a:r>
          </a:p>
          <a:p>
            <a:r>
              <a:rPr lang="pl-PL" dirty="0" smtClean="0"/>
              <a:t>Wzmacnianie poszanowania dla norm społecznych</a:t>
            </a:r>
          </a:p>
          <a:p>
            <a:r>
              <a:rPr lang="pl-PL" dirty="0" smtClean="0"/>
              <a:t>Kształtowanie postawy tolerancji</a:t>
            </a:r>
          </a:p>
          <a:p>
            <a:r>
              <a:rPr lang="pl-PL" dirty="0" smtClean="0"/>
              <a:t>Pogłębianie wiedzy nt norm prawnych i społecznych</a:t>
            </a:r>
          </a:p>
          <a:p>
            <a:r>
              <a:rPr lang="pl-PL" dirty="0" smtClean="0"/>
              <a:t>Rozwijanie umiejętności do przeciwstawiania się negatywnym wpływom otoczenia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Wskazywanie pozytywnej roli sportu i wypoczynku</a:t>
            </a:r>
          </a:p>
          <a:p>
            <a:r>
              <a:rPr lang="pl-PL" dirty="0" smtClean="0"/>
              <a:t>Rozwijanie zainteresowań szkolnych i pozalekcyjnych</a:t>
            </a:r>
          </a:p>
          <a:p>
            <a:r>
              <a:rPr lang="pl-PL" dirty="0" smtClean="0"/>
              <a:t>Dostarczanie wiedzy na temat wpływu mediów i reklamy na decyzje młodzieży</a:t>
            </a:r>
          </a:p>
          <a:p>
            <a:r>
              <a:rPr lang="pl-PL" dirty="0" smtClean="0"/>
              <a:t>Kształtowanie sposobów innych niż </a:t>
            </a:r>
            <a:r>
              <a:rPr lang="pl-PL" dirty="0" err="1" smtClean="0"/>
              <a:t>przemocowe</a:t>
            </a:r>
            <a:r>
              <a:rPr lang="pl-PL" dirty="0" smtClean="0"/>
              <a:t> wyrażanie trudnych uczuć</a:t>
            </a:r>
          </a:p>
          <a:p>
            <a:r>
              <a:rPr lang="pl-PL" dirty="0" smtClean="0"/>
              <a:t>Podnoszenie wiedzy nauczycieli nt uzależnień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Przekazywanie wiedzy nt przyczyn i skutków uzależnień, w tym Internetu, TV, telefonu</a:t>
            </a:r>
          </a:p>
          <a:p>
            <a:r>
              <a:rPr lang="pl-PL" dirty="0" smtClean="0"/>
              <a:t>Pogłębienie umiejętności  właściwego komunikowania się z otoczeniem społecznym</a:t>
            </a:r>
          </a:p>
          <a:p>
            <a:r>
              <a:rPr lang="pl-PL" dirty="0" smtClean="0"/>
              <a:t>Pogłębienie wiedzy nt zdrowego żywienia, higieny osobistej i higieny pracy umysłowej</a:t>
            </a:r>
          </a:p>
          <a:p>
            <a:r>
              <a:rPr lang="pl-PL" dirty="0" smtClean="0"/>
              <a:t>Uświadomienie uczniom zmian, jakie zachodzą w ich rozwoju fizycznym i psychicznym</a:t>
            </a:r>
          </a:p>
          <a:p>
            <a:r>
              <a:rPr lang="pl-PL" dirty="0" smtClean="0"/>
              <a:t>Budowanie umiejętności wyrażania własnych pragnień, potrzeb i wartości z jednoczesnym poszanowaniem praw innych osób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Pogadanki, wycieczki, koła zainteresowań</a:t>
            </a:r>
          </a:p>
          <a:p>
            <a:r>
              <a:rPr lang="pl-PL" dirty="0" smtClean="0"/>
              <a:t>Realizacja programów profilaktycznych wg corocznego harmonogramu</a:t>
            </a:r>
          </a:p>
          <a:p>
            <a:r>
              <a:rPr lang="pl-PL" dirty="0" smtClean="0"/>
              <a:t>Praca wychowawcza nauczycieli</a:t>
            </a:r>
          </a:p>
          <a:p>
            <a:r>
              <a:rPr lang="pl-PL" dirty="0" smtClean="0"/>
              <a:t>Udział nauczycieli, rodziców w warsztatach, szkoleniach</a:t>
            </a:r>
          </a:p>
          <a:p>
            <a:r>
              <a:rPr lang="pl-PL" dirty="0" smtClean="0"/>
              <a:t>Konsultacje dla rodziców</a:t>
            </a:r>
          </a:p>
          <a:p>
            <a:r>
              <a:rPr lang="pl-PL" dirty="0" smtClean="0"/>
              <a:t>Informacje na stronie internetowej szkoły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Sposoby realizacji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Konstytucja Rzeczpospolitej Polskiej z dnia 2 kwietnia 1997 r.</a:t>
            </a:r>
          </a:p>
          <a:p>
            <a:r>
              <a:rPr lang="pl-PL" dirty="0" smtClean="0"/>
              <a:t>Ustawa z dnia 26 października 1982 r. o wychowaniu w trzeźwości i przeciwdziałaniu alkoholizmowi</a:t>
            </a:r>
          </a:p>
          <a:p>
            <a:r>
              <a:rPr lang="pl-PL" dirty="0" smtClean="0"/>
              <a:t>Ustawa z dnia 19 sierpnia 1994 r. o ochronie zdrowia psychicznego</a:t>
            </a:r>
          </a:p>
          <a:p>
            <a:r>
              <a:rPr lang="pl-PL" dirty="0" smtClean="0"/>
              <a:t>Ustawa z dnia 9 listopada 1995 r. o ochronie zdrowia przed następstwami używania tytoniu i wyrobów tytoniowych</a:t>
            </a:r>
          </a:p>
          <a:p>
            <a:r>
              <a:rPr lang="pl-PL" dirty="0" smtClean="0"/>
              <a:t>Ustawa z dnia 24 kwietnia 1997 r. o przeciwdziałaniu narkomanii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Zachęcanie uczniów do brania udziału w konkursach, imprezach, kołach zainteresowań, SKS</a:t>
            </a:r>
          </a:p>
          <a:p>
            <a:r>
              <a:rPr lang="pl-PL" dirty="0" smtClean="0"/>
              <a:t>Przypominanie norm i zasad współżycia społecznego</a:t>
            </a:r>
          </a:p>
          <a:p>
            <a:r>
              <a:rPr lang="pl-PL" dirty="0" smtClean="0"/>
              <a:t>Wspólne wypracowywanie norm klasowych, przypominanie regulaminów szkolnych</a:t>
            </a:r>
          </a:p>
          <a:p>
            <a:r>
              <a:rPr lang="pl-PL" dirty="0" smtClean="0"/>
              <a:t>Indywidualne konsultacje dla rodziców, spotkania ze specjalistami, warsztaty, prelekcje</a:t>
            </a:r>
          </a:p>
          <a:p>
            <a:r>
              <a:rPr lang="pl-PL" dirty="0" smtClean="0"/>
              <a:t>Lekcje przyrody, WDŻ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Współpraca z PPP, OPS, Policją, Strażą Miejską, Sądem  i ośrodkami specjalistycznymi</a:t>
            </a:r>
          </a:p>
          <a:p>
            <a:r>
              <a:rPr lang="pl-PL" dirty="0" smtClean="0"/>
              <a:t>Czynny udział w zajęciach sportowych i innych formach pracy pozalekcyjnej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6" name="Picture 2" descr="C:\Program Files (x86)\Microsoft Office\MEDIA\CAGCAT10\j02856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929066"/>
            <a:ext cx="1707185" cy="182422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Tx/>
              <a:buChar char="-"/>
            </a:pPr>
            <a:r>
              <a:rPr lang="pl-PL" dirty="0" smtClean="0"/>
              <a:t>Rozporządzenie Ministra Edukacji Narodowej z dnia 27 sierpnia 2012 r w sprawie podstawy programowej wychowania przedszkolnego  oraz kształcenia ogólnego w poszczególnych typach szkól/Dz. U. z 2012 r , poz. 977/</a:t>
            </a:r>
          </a:p>
          <a:p>
            <a:pPr marL="457200" indent="-457200">
              <a:buFontTx/>
              <a:buChar char="-"/>
            </a:pPr>
            <a:r>
              <a:rPr lang="pl-PL" dirty="0" smtClean="0"/>
              <a:t>Rozporządzenie Ministra Edukacji Narodowej z dnia 18 sierpnia 2015 r. w  sprawie zakresu i form prowadzenia  w szkołach i placówkach systemu  oświaty działalności wychowawczej, edukacyjnej, informacyjnej i profilaktycznej w celu przeciwdziałania narkomanii/Dz. U. z 2015 r poz.1249/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1730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/>
              <a:t/>
            </a:r>
            <a:br>
              <a:rPr lang="pl-PL" sz="3100" dirty="0"/>
            </a:br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/>
              <a:t/>
            </a:r>
            <a:br>
              <a:rPr lang="pl-PL" sz="3100" dirty="0"/>
            </a:br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/>
              <a:t/>
            </a:r>
            <a:br>
              <a:rPr lang="pl-PL" sz="3100" dirty="0"/>
            </a:br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/>
              <a:t/>
            </a:r>
            <a:br>
              <a:rPr lang="pl-PL" sz="3100" dirty="0"/>
            </a:br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/>
              <a:t/>
            </a:r>
            <a:br>
              <a:rPr lang="pl-PL" sz="3100" dirty="0"/>
            </a:br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4000" dirty="0" smtClean="0"/>
              <a:t>Program profilaktyki w Szkole Podstawowej nr 94 powstał po wcześniejszej diagnozie </a:t>
            </a:r>
            <a:r>
              <a:rPr lang="pl-PL" sz="4000" dirty="0"/>
              <a:t>ś</a:t>
            </a:r>
            <a:r>
              <a:rPr lang="pl-PL" sz="4000" dirty="0" smtClean="0"/>
              <a:t>rodowiska szkolnego na podstawie badań w ramach ewaluacji wewnętrznej, obserwacji i analiz nauczycieli, konsultacji w ramach zespołu wychowawczego oraz zespołu pomocy </a:t>
            </a:r>
            <a:r>
              <a:rPr lang="pl-PL" sz="4000" dirty="0" err="1" smtClean="0"/>
              <a:t>psychologiczno</a:t>
            </a:r>
            <a:r>
              <a:rPr lang="pl-PL" sz="4000" dirty="0" smtClean="0"/>
              <a:t> – pedagogicznej.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70075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Kształtowanie postaw prospołecznych wśród uczniów</a:t>
            </a:r>
          </a:p>
          <a:p>
            <a:r>
              <a:rPr lang="pl-PL" dirty="0" smtClean="0"/>
              <a:t>Zapobieganie przemocy</a:t>
            </a:r>
          </a:p>
          <a:p>
            <a:r>
              <a:rPr lang="pl-PL" dirty="0" smtClean="0"/>
              <a:t>Promowanie zdrowego stylu życia wolnego od uzależnień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Główne cele programu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2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dirty="0" smtClean="0"/>
              <a:t>Program profilaktyki jest podzielony na dwa etapy edukacji.</a:t>
            </a:r>
          </a:p>
          <a:p>
            <a:pPr marL="0" indent="0">
              <a:buNone/>
            </a:pPr>
            <a:endParaRPr lang="pl-PL" dirty="0"/>
          </a:p>
          <a:p>
            <a:pPr algn="ctr"/>
            <a:r>
              <a:rPr lang="pl-PL" dirty="0" smtClean="0"/>
              <a:t>Cele i treści wprowadzone w klasach I – III znajdują kontynuację w klasach IV – VI.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1403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Integracja zespołu klasowego</a:t>
            </a:r>
          </a:p>
          <a:p>
            <a:r>
              <a:rPr lang="pl-PL" dirty="0" smtClean="0"/>
              <a:t>Uświadomienie znaczenia dbania o własny organizm w wymiarze fizycznym i psychicznym</a:t>
            </a:r>
          </a:p>
          <a:p>
            <a:r>
              <a:rPr lang="pl-PL" dirty="0" smtClean="0"/>
              <a:t>Kształtowanie umiejętności czuwania nad własnym bezpieczeństwem w kontaktach z innymi osobami</a:t>
            </a:r>
          </a:p>
          <a:p>
            <a:r>
              <a:rPr lang="pl-PL" dirty="0" smtClean="0"/>
              <a:t>Wyrównywanie szans edukacyjnych i wychowawczych dzieci z rodzin dysfunkcyjnych</a:t>
            </a:r>
          </a:p>
          <a:p>
            <a:r>
              <a:rPr lang="pl-PL" dirty="0" smtClean="0"/>
              <a:t>Zapobieganie trudnościom szkolnym</a:t>
            </a:r>
          </a:p>
          <a:p>
            <a:r>
              <a:rPr lang="pl-PL" dirty="0" smtClean="0"/>
              <a:t>Pogłębianie więzi miedzy uczniami w klasie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Zadania do realizacji w klasach I - III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178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Wpajanie szacunku do wszystkich pracowników szkoły</a:t>
            </a:r>
          </a:p>
          <a:p>
            <a:r>
              <a:rPr lang="pl-PL" dirty="0" smtClean="0"/>
              <a:t>Kształtowanie postawy prospołecznej</a:t>
            </a:r>
          </a:p>
          <a:p>
            <a:r>
              <a:rPr lang="pl-PL" dirty="0" smtClean="0"/>
              <a:t>Odnajdowanie i wzmacnianie pozytywnych stron każdego ucznia</a:t>
            </a:r>
          </a:p>
          <a:p>
            <a:r>
              <a:rPr lang="pl-PL" dirty="0" smtClean="0"/>
              <a:t>Zapobieganie trudnościom szkolnym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17055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Zaznajomienie z regulaminem szkoły</a:t>
            </a:r>
          </a:p>
          <a:p>
            <a:r>
              <a:rPr lang="pl-PL" dirty="0" smtClean="0"/>
              <a:t>Tworzenie zasad obowiązujących w klasie</a:t>
            </a:r>
          </a:p>
          <a:p>
            <a:r>
              <a:rPr lang="pl-PL" dirty="0" smtClean="0"/>
              <a:t>Wdrażanie do rozpoznawania uczuć własnych i innych osób</a:t>
            </a:r>
          </a:p>
          <a:p>
            <a:r>
              <a:rPr lang="pl-PL" dirty="0" smtClean="0"/>
              <a:t>Wdrażanie do poszanowania różnic miedzy ludźmi</a:t>
            </a:r>
          </a:p>
          <a:p>
            <a:r>
              <a:rPr lang="pl-PL" dirty="0" smtClean="0"/>
              <a:t>Zachęcanie uczniów do udzielania sobie pomocy</a:t>
            </a:r>
          </a:p>
          <a:p>
            <a:r>
              <a:rPr lang="pl-PL" dirty="0" smtClean="0"/>
              <a:t>Angażowanie do działania na rzecz klasy</a:t>
            </a:r>
          </a:p>
          <a:p>
            <a:r>
              <a:rPr lang="pl-PL" dirty="0" smtClean="0"/>
              <a:t>Wdrażanie do systematycznej nauki</a:t>
            </a:r>
          </a:p>
          <a:p>
            <a:r>
              <a:rPr lang="pl-PL" dirty="0" smtClean="0"/>
              <a:t>Zapoznawanie i przestrzeganie zasad higieny</a:t>
            </a:r>
          </a:p>
          <a:p>
            <a:r>
              <a:rPr lang="pl-PL" dirty="0" smtClean="0"/>
              <a:t>Wskazywanie pozytywnych stron aktywnego wypoczynku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Realizowane treści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449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warda oprawa">
  <a:themeElements>
    <a:clrScheme name="Twarda opraw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warda opraw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warda opraw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413</TotalTime>
  <Words>856</Words>
  <Application>Microsoft Office PowerPoint</Application>
  <PresentationFormat>Pokaz na ekranie (4:3)</PresentationFormat>
  <Paragraphs>103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4" baseType="lpstr">
      <vt:lpstr>Book Antiqua</vt:lpstr>
      <vt:lpstr>Wingdings</vt:lpstr>
      <vt:lpstr>Twarda oprawa</vt:lpstr>
      <vt:lpstr>Program profilaktyki Szkoły Podstawowej Nr 94 w Warszawie</vt:lpstr>
      <vt:lpstr>Prezentacja programu PowerPoint</vt:lpstr>
      <vt:lpstr>Prezentacja programu PowerPoint</vt:lpstr>
      <vt:lpstr>           Program profilaktyki w Szkole Podstawowej nr 94 powstał po wcześniejszej diagnozie środowiska szkolnego na podstawie badań w ramach ewaluacji wewnętrznej, obserwacji i analiz nauczycieli, konsultacji w ramach zespołu wychowawczego oraz zespołu pomocy psychologiczno – pedagogicznej.</vt:lpstr>
      <vt:lpstr>Główne cele programu</vt:lpstr>
      <vt:lpstr>Prezentacja programu PowerPoint</vt:lpstr>
      <vt:lpstr>Zadania do realizacji w klasach I - III</vt:lpstr>
      <vt:lpstr>Prezentacja programu PowerPoint</vt:lpstr>
      <vt:lpstr>Realizowane treści</vt:lpstr>
      <vt:lpstr>Prezentacja programu PowerPoint</vt:lpstr>
      <vt:lpstr>Prezentacja programu PowerPoint</vt:lpstr>
      <vt:lpstr>Prezentacja programu PowerPoint</vt:lpstr>
      <vt:lpstr>Prezentacja programu PowerPoint</vt:lpstr>
      <vt:lpstr>Profilaktyka w klasach IV – VI – zadania do realizacji</vt:lpstr>
      <vt:lpstr>Treści</vt:lpstr>
      <vt:lpstr>Prezentacja programu PowerPoint</vt:lpstr>
      <vt:lpstr>Prezentacja programu PowerPoint</vt:lpstr>
      <vt:lpstr>Prezentacja programu PowerPoint</vt:lpstr>
      <vt:lpstr>Sposoby realizacji</vt:lpstr>
      <vt:lpstr>Prezentacja programu PowerPoint</vt:lpstr>
      <vt:lpstr>Prezentacja programu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profilaktyki Szkoły Podstawowej Nr 94</dc:title>
  <dc:creator>User</dc:creator>
  <cp:lastModifiedBy>X</cp:lastModifiedBy>
  <cp:revision>50</cp:revision>
  <dcterms:created xsi:type="dcterms:W3CDTF">2015-11-23T14:28:31Z</dcterms:created>
  <dcterms:modified xsi:type="dcterms:W3CDTF">2016-11-15T14:00:20Z</dcterms:modified>
</cp:coreProperties>
</file>